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unito"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7f849c125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7f849c125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9728c35e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9728c35e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728c35e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728c35e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9814cd4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49814cd4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7f849c125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7f849c125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9728c35e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9728c35e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7f849c125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7f849c125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7f849c125_7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7f849c125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444654"/>
                </a:highlight>
                <a:latin typeface="Roboto"/>
                <a:ea typeface="Roboto"/>
                <a:cs typeface="Roboto"/>
                <a:sym typeface="Roboto"/>
              </a:rPr>
              <a:t>The onboard IMU LSM6DS3TR is a sensor module that combines a 3-axis accelerometer and a 3-axis gyroscope. It allows the Arduino Uno WiFi to measure motion, acceleration, and orientation. This IMU sensor can be used to detect changes in position, calculate tilt angles, or capture movement data in projects.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7f849c125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7f849c125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7f849c125_7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7f849c125_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7f849c125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7f849c125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501753" y="569958"/>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700"/>
              <a:t>IOT PROJECT</a:t>
            </a:r>
            <a:endParaRPr sz="4700"/>
          </a:p>
        </p:txBody>
      </p:sp>
      <p:sp>
        <p:nvSpPr>
          <p:cNvPr id="129" name="Google Shape;129;p13"/>
          <p:cNvSpPr txBox="1">
            <a:spLocks noGrp="1"/>
          </p:cNvSpPr>
          <p:nvPr>
            <p:ph type="subTitle" idx="1"/>
          </p:nvPr>
        </p:nvSpPr>
        <p:spPr>
          <a:xfrm>
            <a:off x="452400" y="2219325"/>
            <a:ext cx="8239200" cy="845400"/>
          </a:xfrm>
          <a:prstGeom prst="rect">
            <a:avLst/>
          </a:prstGeom>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None/>
            </a:pPr>
            <a:r>
              <a:rPr lang="en" sz="2727">
                <a:latin typeface="Arial"/>
                <a:ea typeface="Arial"/>
                <a:cs typeface="Arial"/>
                <a:sym typeface="Arial"/>
              </a:rPr>
              <a:t>    “Development of a healthcare/wellbeing platform in the context of smart home”</a:t>
            </a:r>
            <a:endParaRPr sz="2727">
              <a:latin typeface="Arial"/>
              <a:ea typeface="Arial"/>
              <a:cs typeface="Arial"/>
              <a:sym typeface="Arial"/>
            </a:endParaRPr>
          </a:p>
          <a:p>
            <a:pPr marL="0" lvl="0" indent="0" algn="l" rtl="0">
              <a:lnSpc>
                <a:spcPct val="115000"/>
              </a:lnSpc>
              <a:spcBef>
                <a:spcPts val="0"/>
              </a:spcBef>
              <a:spcAft>
                <a:spcPts val="0"/>
              </a:spcAft>
              <a:buNone/>
            </a:pPr>
            <a:r>
              <a:rPr lang="en" sz="2727">
                <a:latin typeface="Arial"/>
                <a:ea typeface="Arial"/>
                <a:cs typeface="Arial"/>
                <a:sym typeface="Arial"/>
              </a:rPr>
              <a:t>                                             Mobile platform - G3</a:t>
            </a:r>
            <a:endParaRPr sz="2727">
              <a:latin typeface="Arial"/>
              <a:ea typeface="Arial"/>
              <a:cs typeface="Arial"/>
              <a:sym typeface="Arial"/>
            </a:endParaRPr>
          </a:p>
          <a:p>
            <a:pPr marL="0" lvl="0" indent="0" algn="ctr" rtl="0">
              <a:spcBef>
                <a:spcPts val="0"/>
              </a:spcBef>
              <a:spcAft>
                <a:spcPts val="0"/>
              </a:spcAft>
              <a:buNone/>
            </a:pPr>
            <a:endParaRPr/>
          </a:p>
        </p:txBody>
      </p:sp>
      <p:pic>
        <p:nvPicPr>
          <p:cNvPr id="130" name="Google Shape;130;p13"/>
          <p:cNvPicPr preferRelativeResize="0"/>
          <p:nvPr/>
        </p:nvPicPr>
        <p:blipFill>
          <a:blip r:embed="rId3">
            <a:alphaModFix/>
          </a:blip>
          <a:stretch>
            <a:fillRect/>
          </a:stretch>
        </p:blipFill>
        <p:spPr>
          <a:xfrm>
            <a:off x="402450" y="365125"/>
            <a:ext cx="3695700" cy="1652925"/>
          </a:xfrm>
          <a:prstGeom prst="rect">
            <a:avLst/>
          </a:prstGeom>
          <a:noFill/>
          <a:ln>
            <a:noFill/>
          </a:ln>
        </p:spPr>
      </p:pic>
      <p:sp>
        <p:nvSpPr>
          <p:cNvPr id="131" name="Google Shape;131;p13"/>
          <p:cNvSpPr txBox="1"/>
          <p:nvPr/>
        </p:nvSpPr>
        <p:spPr>
          <a:xfrm>
            <a:off x="4667250" y="2969400"/>
            <a:ext cx="32529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By,</a:t>
            </a:r>
            <a:br>
              <a:rPr lang="en" sz="1900">
                <a:latin typeface="Calibri"/>
                <a:ea typeface="Calibri"/>
                <a:cs typeface="Calibri"/>
                <a:sym typeface="Calibri"/>
              </a:rPr>
            </a:br>
            <a:r>
              <a:rPr lang="en" sz="1900">
                <a:latin typeface="Calibri"/>
                <a:ea typeface="Calibri"/>
                <a:cs typeface="Calibri"/>
                <a:sym typeface="Calibri"/>
              </a:rPr>
              <a:t>        Nuhu Bello</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        Intarat Sodsee</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        Fahadh Mohamed</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        Kuiyu Ding</a:t>
            </a:r>
            <a:endParaRPr sz="19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Visualization: FIREBASE</a:t>
            </a:r>
            <a:endParaRPr/>
          </a:p>
        </p:txBody>
      </p:sp>
      <p:sp>
        <p:nvSpPr>
          <p:cNvPr id="200" name="Google Shape;200;p22"/>
          <p:cNvSpPr txBox="1">
            <a:spLocks noGrp="1"/>
          </p:cNvSpPr>
          <p:nvPr>
            <p:ph type="body" idx="1"/>
          </p:nvPr>
        </p:nvSpPr>
        <p:spPr>
          <a:xfrm>
            <a:off x="691325" y="1424000"/>
            <a:ext cx="3126000" cy="376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sz="1600" b="1"/>
              <a:t>Realtime database </a:t>
            </a:r>
            <a:endParaRPr/>
          </a:p>
        </p:txBody>
      </p:sp>
      <p:pic>
        <p:nvPicPr>
          <p:cNvPr id="201" name="Google Shape;201;p22"/>
          <p:cNvPicPr preferRelativeResize="0"/>
          <p:nvPr/>
        </p:nvPicPr>
        <p:blipFill>
          <a:blip r:embed="rId3">
            <a:alphaModFix/>
          </a:blip>
          <a:stretch>
            <a:fillRect/>
          </a:stretch>
        </p:blipFill>
        <p:spPr>
          <a:xfrm>
            <a:off x="4364825" y="2486850"/>
            <a:ext cx="4377124" cy="2097350"/>
          </a:xfrm>
          <a:prstGeom prst="rect">
            <a:avLst/>
          </a:prstGeom>
          <a:noFill/>
          <a:ln>
            <a:noFill/>
          </a:ln>
        </p:spPr>
      </p:pic>
      <p:pic>
        <p:nvPicPr>
          <p:cNvPr id="202" name="Google Shape;202;p22"/>
          <p:cNvPicPr preferRelativeResize="0"/>
          <p:nvPr/>
        </p:nvPicPr>
        <p:blipFill>
          <a:blip r:embed="rId4">
            <a:alphaModFix/>
          </a:blip>
          <a:stretch>
            <a:fillRect/>
          </a:stretch>
        </p:blipFill>
        <p:spPr>
          <a:xfrm>
            <a:off x="691325" y="1800200"/>
            <a:ext cx="3393526" cy="1383575"/>
          </a:xfrm>
          <a:prstGeom prst="rect">
            <a:avLst/>
          </a:prstGeom>
          <a:noFill/>
          <a:ln>
            <a:noFill/>
          </a:ln>
        </p:spPr>
      </p:pic>
      <p:sp>
        <p:nvSpPr>
          <p:cNvPr id="203" name="Google Shape;203;p22"/>
          <p:cNvSpPr txBox="1">
            <a:spLocks noGrp="1"/>
          </p:cNvSpPr>
          <p:nvPr>
            <p:ph type="body" idx="1"/>
          </p:nvPr>
        </p:nvSpPr>
        <p:spPr>
          <a:xfrm>
            <a:off x="691325" y="3305825"/>
            <a:ext cx="3393600" cy="1133100"/>
          </a:xfrm>
          <a:prstGeom prst="rect">
            <a:avLst/>
          </a:prstGeom>
        </p:spPr>
        <p:txBody>
          <a:bodyPr spcFirstLastPara="1" wrap="square" lIns="91425" tIns="91425" rIns="91425" bIns="91425" anchor="t" anchorCtr="0">
            <a:normAutofit/>
          </a:bodyPr>
          <a:lstStyle/>
          <a:p>
            <a:pPr marL="0" marR="38100" lvl="0" indent="0" algn="l" rtl="0">
              <a:lnSpc>
                <a:spcPct val="128571"/>
              </a:lnSpc>
              <a:spcBef>
                <a:spcPts val="0"/>
              </a:spcBef>
              <a:spcAft>
                <a:spcPts val="0"/>
              </a:spcAft>
              <a:buNone/>
            </a:pPr>
            <a:r>
              <a:rPr lang="en" sz="1400"/>
              <a:t>Firebase's provide </a:t>
            </a:r>
            <a:r>
              <a:rPr lang="en" sz="1400" b="1"/>
              <a:t>API </a:t>
            </a:r>
            <a:r>
              <a:rPr lang="en" sz="1400"/>
              <a:t>that syncs app data in raspberry pi, and stores it in Firebase's cloud</a:t>
            </a:r>
            <a:endParaRPr sz="1400"/>
          </a:p>
        </p:txBody>
      </p:sp>
      <p:sp>
        <p:nvSpPr>
          <p:cNvPr id="204" name="Google Shape;204;p22"/>
          <p:cNvSpPr txBox="1">
            <a:spLocks noGrp="1"/>
          </p:cNvSpPr>
          <p:nvPr>
            <p:ph type="body" idx="1"/>
          </p:nvPr>
        </p:nvSpPr>
        <p:spPr>
          <a:xfrm>
            <a:off x="4509100" y="1424000"/>
            <a:ext cx="3393600" cy="1133100"/>
          </a:xfrm>
          <a:prstGeom prst="rect">
            <a:avLst/>
          </a:prstGeom>
        </p:spPr>
        <p:txBody>
          <a:bodyPr spcFirstLastPara="1" wrap="square" lIns="91425" tIns="91425" rIns="91425" bIns="91425" anchor="t" anchorCtr="0">
            <a:normAutofit lnSpcReduction="20000"/>
          </a:bodyPr>
          <a:lstStyle/>
          <a:p>
            <a:pPr marL="0" marR="38100" lvl="0" indent="0" algn="l" rtl="0">
              <a:lnSpc>
                <a:spcPct val="128571"/>
              </a:lnSpc>
              <a:spcBef>
                <a:spcPts val="0"/>
              </a:spcBef>
              <a:spcAft>
                <a:spcPts val="0"/>
              </a:spcAft>
              <a:buNone/>
            </a:pPr>
            <a:r>
              <a:rPr lang="en" sz="1400"/>
              <a:t>Give authentication to raspberry pi:</a:t>
            </a:r>
            <a:br>
              <a:rPr lang="en" sz="1400"/>
            </a:br>
            <a:r>
              <a:rPr lang="en" sz="1400"/>
              <a:t>Put firebase Project id, Web api key ..in raspberry pi terminal then receive the realtime data on firebase via internet</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869100" y="8256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Visualization: HTML web diaplay</a:t>
            </a:r>
            <a:endParaRPr/>
          </a:p>
        </p:txBody>
      </p:sp>
      <p:sp>
        <p:nvSpPr>
          <p:cNvPr id="210" name="Google Shape;210;p23"/>
          <p:cNvSpPr txBox="1">
            <a:spLocks noGrp="1"/>
          </p:cNvSpPr>
          <p:nvPr>
            <p:ph type="body" idx="1"/>
          </p:nvPr>
        </p:nvSpPr>
        <p:spPr>
          <a:xfrm>
            <a:off x="811175" y="1633750"/>
            <a:ext cx="3126000" cy="376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sz="1600" b="1"/>
              <a:t>1.Add Firebase to the web app </a:t>
            </a:r>
            <a:endParaRPr/>
          </a:p>
        </p:txBody>
      </p:sp>
      <p:pic>
        <p:nvPicPr>
          <p:cNvPr id="211" name="Google Shape;211;p23"/>
          <p:cNvPicPr preferRelativeResize="0"/>
          <p:nvPr/>
        </p:nvPicPr>
        <p:blipFill>
          <a:blip r:embed="rId3">
            <a:alphaModFix/>
          </a:blip>
          <a:stretch>
            <a:fillRect/>
          </a:stretch>
        </p:blipFill>
        <p:spPr>
          <a:xfrm>
            <a:off x="811175" y="2127325"/>
            <a:ext cx="2085825" cy="2494250"/>
          </a:xfrm>
          <a:prstGeom prst="rect">
            <a:avLst/>
          </a:prstGeom>
          <a:noFill/>
          <a:ln>
            <a:noFill/>
          </a:ln>
        </p:spPr>
      </p:pic>
      <p:sp>
        <p:nvSpPr>
          <p:cNvPr id="212" name="Google Shape;212;p23"/>
          <p:cNvSpPr txBox="1">
            <a:spLocks noGrp="1"/>
          </p:cNvSpPr>
          <p:nvPr>
            <p:ph type="body" idx="1"/>
          </p:nvPr>
        </p:nvSpPr>
        <p:spPr>
          <a:xfrm>
            <a:off x="3058950" y="1633750"/>
            <a:ext cx="3126000" cy="376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sz="1600" b="1"/>
              <a:t>2.Copy API to html script</a:t>
            </a:r>
            <a:endParaRPr/>
          </a:p>
        </p:txBody>
      </p:sp>
      <p:pic>
        <p:nvPicPr>
          <p:cNvPr id="213" name="Google Shape;213;p23"/>
          <p:cNvPicPr preferRelativeResize="0"/>
          <p:nvPr/>
        </p:nvPicPr>
        <p:blipFill>
          <a:blip r:embed="rId4">
            <a:alphaModFix/>
          </a:blip>
          <a:stretch>
            <a:fillRect/>
          </a:stretch>
        </p:blipFill>
        <p:spPr>
          <a:xfrm>
            <a:off x="3058950" y="2127325"/>
            <a:ext cx="2535025" cy="2494250"/>
          </a:xfrm>
          <a:prstGeom prst="rect">
            <a:avLst/>
          </a:prstGeom>
          <a:noFill/>
          <a:ln>
            <a:noFill/>
          </a:ln>
        </p:spPr>
      </p:pic>
      <p:sp>
        <p:nvSpPr>
          <p:cNvPr id="214" name="Google Shape;214;p23"/>
          <p:cNvSpPr txBox="1">
            <a:spLocks noGrp="1"/>
          </p:cNvSpPr>
          <p:nvPr>
            <p:ph type="body" idx="1"/>
          </p:nvPr>
        </p:nvSpPr>
        <p:spPr>
          <a:xfrm>
            <a:off x="5668250" y="1633750"/>
            <a:ext cx="3126000" cy="376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sz="1600" b="1"/>
              <a:t>3.Display realtime firebase data on webpage</a:t>
            </a:r>
            <a:endParaRPr/>
          </a:p>
        </p:txBody>
      </p:sp>
      <p:pic>
        <p:nvPicPr>
          <p:cNvPr id="215" name="Google Shape;215;p23"/>
          <p:cNvPicPr preferRelativeResize="0"/>
          <p:nvPr/>
        </p:nvPicPr>
        <p:blipFill>
          <a:blip r:embed="rId5">
            <a:alphaModFix/>
          </a:blip>
          <a:stretch>
            <a:fillRect/>
          </a:stretch>
        </p:blipFill>
        <p:spPr>
          <a:xfrm>
            <a:off x="5755913" y="2084912"/>
            <a:ext cx="2752876" cy="2459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819150" y="8256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221" name="Google Shape;221;p24"/>
          <p:cNvSpPr txBox="1">
            <a:spLocks noGrp="1"/>
          </p:cNvSpPr>
          <p:nvPr>
            <p:ph type="body" idx="1"/>
          </p:nvPr>
        </p:nvSpPr>
        <p:spPr>
          <a:xfrm>
            <a:off x="819150" y="1418200"/>
            <a:ext cx="7120800" cy="302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Parts already achieved:</a:t>
            </a:r>
            <a:br>
              <a:rPr lang="en" sz="1400"/>
            </a:br>
            <a:r>
              <a:rPr lang="en" sz="1400"/>
              <a:t>1.falling detection 2. Steps count 3. Gps location 4.lec display 5. Database set 6. Display on web</a:t>
            </a:r>
            <a:endParaRPr sz="1400"/>
          </a:p>
          <a:p>
            <a:pPr marL="0" lvl="0" indent="0" algn="l" rtl="0">
              <a:spcBef>
                <a:spcPts val="1200"/>
              </a:spcBef>
              <a:spcAft>
                <a:spcPts val="0"/>
              </a:spcAft>
              <a:buNone/>
            </a:pPr>
            <a:r>
              <a:rPr lang="en" sz="1400" b="1"/>
              <a:t>Parts can be improved:</a:t>
            </a:r>
            <a:br>
              <a:rPr lang="en" sz="1400"/>
            </a:br>
            <a:r>
              <a:rPr lang="en" sz="1400"/>
              <a:t>1. Bluetooth connection : unfixed error when try to pair arduino with raspberry pi, need more time to fix or use wifi to achieve the mobilability.</a:t>
            </a:r>
            <a:endParaRPr sz="1400"/>
          </a:p>
          <a:p>
            <a:pPr marL="0" lvl="0" indent="0" algn="l" rtl="0">
              <a:spcBef>
                <a:spcPts val="1200"/>
              </a:spcBef>
              <a:spcAft>
                <a:spcPts val="0"/>
              </a:spcAft>
              <a:buNone/>
            </a:pPr>
            <a:r>
              <a:rPr lang="en" sz="1400"/>
              <a:t>2.Calculation of Power Consumption：didn’t test the whole power consumption when all codes are running. Need to test after bluetooth is working.</a:t>
            </a:r>
            <a:endParaRPr sz="1400"/>
          </a:p>
          <a:p>
            <a:pPr marL="0" lvl="0" indent="0" algn="l" rtl="0">
              <a:spcBef>
                <a:spcPts val="1200"/>
              </a:spcBef>
              <a:spcAft>
                <a:spcPts val="1200"/>
              </a:spcAft>
              <a:buNone/>
            </a:pPr>
            <a:r>
              <a:rPr lang="en" sz="1400"/>
              <a:t>3.More specific application of the collected data: for example , use the latitude and longitude information to connect with google map to show the  current location in real time.</a:t>
            </a:r>
            <a:endParaRPr sz="1400"/>
          </a:p>
        </p:txBody>
      </p:sp>
      <p:pic>
        <p:nvPicPr>
          <p:cNvPr id="222" name="Google Shape;222;p24"/>
          <p:cNvPicPr preferRelativeResize="0"/>
          <p:nvPr/>
        </p:nvPicPr>
        <p:blipFill>
          <a:blip r:embed="rId3">
            <a:alphaModFix/>
          </a:blip>
          <a:stretch>
            <a:fillRect/>
          </a:stretch>
        </p:blipFill>
        <p:spPr>
          <a:xfrm>
            <a:off x="6907850" y="3925050"/>
            <a:ext cx="1696651" cy="78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476250" y="552706"/>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Context :</a:t>
            </a:r>
            <a:endParaRPr dirty="0"/>
          </a:p>
        </p:txBody>
      </p:sp>
      <p:sp>
        <p:nvSpPr>
          <p:cNvPr id="137" name="Google Shape;137;p14"/>
          <p:cNvSpPr txBox="1">
            <a:spLocks noGrp="1"/>
          </p:cNvSpPr>
          <p:nvPr>
            <p:ph type="body" idx="1"/>
          </p:nvPr>
        </p:nvSpPr>
        <p:spPr>
          <a:xfrm>
            <a:off x="819150" y="1409625"/>
            <a:ext cx="7505700" cy="3029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dirty="0"/>
              <a:t>Introduction							</a:t>
            </a:r>
            <a:endParaRPr dirty="0"/>
          </a:p>
          <a:p>
            <a:pPr marL="457200" lvl="0" indent="-311150" algn="l" rtl="0">
              <a:spcBef>
                <a:spcPts val="0"/>
              </a:spcBef>
              <a:spcAft>
                <a:spcPts val="0"/>
              </a:spcAft>
              <a:buSzPts val="1300"/>
              <a:buAutoNum type="arabicPeriod"/>
            </a:pPr>
            <a:r>
              <a:rPr lang="en" dirty="0"/>
              <a:t>Gantt Diagram</a:t>
            </a:r>
            <a:endParaRPr dirty="0"/>
          </a:p>
          <a:p>
            <a:pPr marL="457200" lvl="0" indent="-311150" algn="l" rtl="0">
              <a:spcBef>
                <a:spcPts val="0"/>
              </a:spcBef>
              <a:spcAft>
                <a:spcPts val="0"/>
              </a:spcAft>
              <a:buSzPts val="1300"/>
              <a:buAutoNum type="arabicPeriod"/>
            </a:pPr>
            <a:r>
              <a:rPr lang="en" dirty="0"/>
              <a:t>Sensors</a:t>
            </a:r>
            <a:endParaRPr dirty="0"/>
          </a:p>
          <a:p>
            <a:pPr marL="457200" lvl="0" indent="-311150" algn="l" rtl="0">
              <a:spcBef>
                <a:spcPts val="0"/>
              </a:spcBef>
              <a:spcAft>
                <a:spcPts val="0"/>
              </a:spcAft>
              <a:buSzPts val="1300"/>
              <a:buAutoNum type="arabicPeriod"/>
            </a:pPr>
            <a:r>
              <a:rPr lang="en" dirty="0"/>
              <a:t>IMU (Inertial Measurement Unit)</a:t>
            </a:r>
            <a:endParaRPr dirty="0"/>
          </a:p>
          <a:p>
            <a:pPr marL="457200" lvl="0" indent="-311150" algn="l" rtl="0">
              <a:spcBef>
                <a:spcPts val="0"/>
              </a:spcBef>
              <a:spcAft>
                <a:spcPts val="0"/>
              </a:spcAft>
              <a:buSzPts val="1300"/>
              <a:buAutoNum type="arabicPeriod"/>
            </a:pPr>
            <a:r>
              <a:rPr lang="en" dirty="0"/>
              <a:t>LCD Display</a:t>
            </a:r>
            <a:endParaRPr dirty="0"/>
          </a:p>
          <a:p>
            <a:pPr marL="457200" lvl="0" indent="-311150" algn="l" rtl="0">
              <a:spcBef>
                <a:spcPts val="0"/>
              </a:spcBef>
              <a:spcAft>
                <a:spcPts val="0"/>
              </a:spcAft>
              <a:buSzPts val="1300"/>
              <a:buAutoNum type="arabicPeriod"/>
            </a:pPr>
            <a:r>
              <a:rPr lang="en" dirty="0"/>
              <a:t>Circuit Diagram</a:t>
            </a:r>
            <a:endParaRPr dirty="0"/>
          </a:p>
          <a:p>
            <a:pPr marL="457200" lvl="0" indent="-311150" algn="l" rtl="0">
              <a:spcBef>
                <a:spcPts val="0"/>
              </a:spcBef>
              <a:spcAft>
                <a:spcPts val="0"/>
              </a:spcAft>
              <a:buSzPts val="1300"/>
              <a:buAutoNum type="arabicPeriod"/>
            </a:pPr>
            <a:r>
              <a:rPr lang="en" dirty="0"/>
              <a:t>Raspberry Pi</a:t>
            </a:r>
            <a:endParaRPr dirty="0"/>
          </a:p>
          <a:p>
            <a:pPr marL="457200" lvl="0" indent="-311150" algn="l" rtl="0">
              <a:spcBef>
                <a:spcPts val="0"/>
              </a:spcBef>
              <a:spcAft>
                <a:spcPts val="0"/>
              </a:spcAft>
              <a:buSzPts val="1300"/>
              <a:buAutoNum type="arabicPeriod"/>
            </a:pPr>
            <a:r>
              <a:rPr lang="en" dirty="0"/>
              <a:t>Visualization: Firebase</a:t>
            </a:r>
            <a:endParaRPr dirty="0"/>
          </a:p>
          <a:p>
            <a:pPr marL="457200" lvl="0" indent="-311150" algn="l" rtl="0">
              <a:spcBef>
                <a:spcPts val="0"/>
              </a:spcBef>
              <a:spcAft>
                <a:spcPts val="0"/>
              </a:spcAft>
              <a:buSzPts val="1300"/>
              <a:buAutoNum type="arabicPeriod"/>
            </a:pPr>
            <a:r>
              <a:rPr lang="en" dirty="0"/>
              <a:t>Visualization: HTML web page display</a:t>
            </a:r>
            <a:endParaRPr dirty="0"/>
          </a:p>
          <a:p>
            <a:pPr marL="457200" lvl="0" indent="-311150" algn="l" rtl="0">
              <a:spcBef>
                <a:spcPts val="0"/>
              </a:spcBef>
              <a:spcAft>
                <a:spcPts val="0"/>
              </a:spcAft>
              <a:buSzPts val="1300"/>
              <a:buAutoNum type="arabicPeriod"/>
            </a:pPr>
            <a:r>
              <a:rPr lang="en"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655850" y="486350"/>
            <a:ext cx="2394300" cy="67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43" name="Google Shape;143;p15"/>
          <p:cNvSpPr txBox="1">
            <a:spLocks noGrp="1"/>
          </p:cNvSpPr>
          <p:nvPr>
            <p:ph type="body" idx="1"/>
          </p:nvPr>
        </p:nvSpPr>
        <p:spPr>
          <a:xfrm>
            <a:off x="732050" y="143555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Introducing our  IoT healthcare platform designed to enhance the well-being and safety of individuals. Our platform leverages cutting-edge technology to monitor and analyze vital health parameters, including GPS tracking, step counting, and fall detection. By seamlessly integrating these features into a single system, we provide comprehensive insights and real-time data to empower users and their healthcare providers in making informed decisions. With our platform, healthcare experts can effortlessly track the  daily activities of their patients. Furthermore, our advanced fall detection capability adds an extra layer of security, instantly notifying emergency contacts or healthcare professionals in the event of an unexpected fall.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229275" y="271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Gantt diagram</a:t>
            </a:r>
            <a:endParaRPr/>
          </a:p>
        </p:txBody>
      </p:sp>
      <p:sp>
        <p:nvSpPr>
          <p:cNvPr id="149" name="Google Shape;14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16"/>
          <p:cNvPicPr preferRelativeResize="0"/>
          <p:nvPr/>
        </p:nvPicPr>
        <p:blipFill>
          <a:blip r:embed="rId3">
            <a:alphaModFix/>
          </a:blip>
          <a:stretch>
            <a:fillRect/>
          </a:stretch>
        </p:blipFill>
        <p:spPr>
          <a:xfrm>
            <a:off x="1513750" y="949900"/>
            <a:ext cx="6396874" cy="385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a:t>
            </a:r>
            <a:endParaRPr/>
          </a:p>
        </p:txBody>
      </p:sp>
      <p:sp>
        <p:nvSpPr>
          <p:cNvPr id="156" name="Google Shape;15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GPS SENSOR</a:t>
            </a:r>
            <a:endParaRPr sz="1600" b="1"/>
          </a:p>
          <a:p>
            <a:pPr marL="0" lvl="0" indent="0" algn="l" rtl="0">
              <a:spcBef>
                <a:spcPts val="1200"/>
              </a:spcBef>
              <a:spcAft>
                <a:spcPts val="1200"/>
              </a:spcAft>
              <a:buNone/>
            </a:pPr>
            <a:r>
              <a:rPr lang="en"/>
              <a:t>The GPS sensor in the IoT health platform tracks user location, enabling real-time monitoring, geo-fencing, emergency assistance, and optimized route planning. It enhances safety, facilitates activity tracking, and provides precise geographical information for improved healthcare services.</a:t>
            </a:r>
            <a:endParaRPr/>
          </a:p>
        </p:txBody>
      </p:sp>
      <p:sp>
        <p:nvSpPr>
          <p:cNvPr id="157" name="Google Shape;157;p17"/>
          <p:cNvSpPr txBox="1">
            <a:spLocks noGrp="1"/>
          </p:cNvSpPr>
          <p:nvPr>
            <p:ph type="body" idx="2"/>
          </p:nvPr>
        </p:nvSpPr>
        <p:spPr>
          <a:xfrm>
            <a:off x="4638675" y="1673075"/>
            <a:ext cx="3686100" cy="2765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8" name="Google Shape;158;p17"/>
          <p:cNvPicPr preferRelativeResize="0"/>
          <p:nvPr/>
        </p:nvPicPr>
        <p:blipFill>
          <a:blip r:embed="rId3">
            <a:alphaModFix/>
          </a:blip>
          <a:stretch>
            <a:fillRect/>
          </a:stretch>
        </p:blipFill>
        <p:spPr>
          <a:xfrm>
            <a:off x="4614525" y="1247325"/>
            <a:ext cx="3686099" cy="319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body" idx="1"/>
          </p:nvPr>
        </p:nvSpPr>
        <p:spPr>
          <a:xfrm>
            <a:off x="698900" y="1800200"/>
            <a:ext cx="3806400" cy="204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Arduino inbuilt IMU (Inertial measurement unit) is a sensor embedded within an Arduino board that measures acceleration forces in three dimensions; X, Y, and Z. In this project, the IMU enables motion detection and gesture recognition. It can be used to monitor activity levels, detect falls, or trigger actions based on specific movements, enhancing the interactivity and functionality of the IoT system.</a:t>
            </a:r>
            <a:endParaRPr/>
          </a:p>
        </p:txBody>
      </p:sp>
      <p:sp>
        <p:nvSpPr>
          <p:cNvPr id="164" name="Google Shape;164;p18"/>
          <p:cNvSpPr txBox="1">
            <a:spLocks noGrp="1"/>
          </p:cNvSpPr>
          <p:nvPr>
            <p:ph type="title"/>
          </p:nvPr>
        </p:nvSpPr>
        <p:spPr>
          <a:xfrm>
            <a:off x="69890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900"/>
          </a:p>
          <a:p>
            <a:pPr marL="0" lvl="0" indent="0" algn="l" rtl="0">
              <a:spcBef>
                <a:spcPts val="0"/>
              </a:spcBef>
              <a:spcAft>
                <a:spcPts val="0"/>
              </a:spcAft>
              <a:buNone/>
            </a:pPr>
            <a:r>
              <a:rPr lang="en" sz="1900" b="1">
                <a:solidFill>
                  <a:schemeClr val="dk2"/>
                </a:solidFill>
              </a:rPr>
              <a:t>IMU (</a:t>
            </a:r>
            <a:r>
              <a:rPr lang="en" sz="1500" b="1">
                <a:solidFill>
                  <a:srgbClr val="E2EEFF"/>
                </a:solidFill>
                <a:latin typeface="Arial"/>
                <a:ea typeface="Arial"/>
                <a:cs typeface="Arial"/>
                <a:sym typeface="Arial"/>
              </a:rPr>
              <a:t> </a:t>
            </a:r>
            <a:r>
              <a:rPr lang="en" sz="1500" b="1">
                <a:solidFill>
                  <a:srgbClr val="444654"/>
                </a:solidFill>
              </a:rPr>
              <a:t>Inertial measurement unit</a:t>
            </a:r>
            <a:r>
              <a:rPr lang="en" sz="1900" b="1">
                <a:solidFill>
                  <a:schemeClr val="dk2"/>
                </a:solidFill>
              </a:rPr>
              <a:t>)</a:t>
            </a:r>
            <a:endParaRPr sz="1900" b="1">
              <a:solidFill>
                <a:schemeClr val="dk2"/>
              </a:solidFill>
            </a:endParaRPr>
          </a:p>
        </p:txBody>
      </p:sp>
      <p:pic>
        <p:nvPicPr>
          <p:cNvPr id="165" name="Google Shape;165;p18"/>
          <p:cNvPicPr preferRelativeResize="0"/>
          <p:nvPr/>
        </p:nvPicPr>
        <p:blipFill>
          <a:blip r:embed="rId3">
            <a:alphaModFix/>
          </a:blip>
          <a:stretch>
            <a:fillRect/>
          </a:stretch>
        </p:blipFill>
        <p:spPr>
          <a:xfrm>
            <a:off x="4572275" y="1533525"/>
            <a:ext cx="3752575" cy="2664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The LCD display in the healthcare platform presents vital health information in a clear and easily readable format. It allows users to view real-time data, such as heart rate, blood pressure, or medication reminders. The display ensures quick access to crucial health metrics, enabling informed decision-making and promoting proactive self-care.</a:t>
            </a:r>
            <a:endParaRPr sz="1400"/>
          </a:p>
        </p:txBody>
      </p:sp>
      <p:sp>
        <p:nvSpPr>
          <p:cNvPr id="171" name="Google Shape;171;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900" b="1">
              <a:solidFill>
                <a:schemeClr val="dk2"/>
              </a:solidFill>
              <a:latin typeface="Calibri"/>
              <a:ea typeface="Calibri"/>
              <a:cs typeface="Calibri"/>
              <a:sym typeface="Calibri"/>
            </a:endParaRPr>
          </a:p>
          <a:p>
            <a:pPr marL="0" lvl="0" indent="0" algn="l" rtl="0">
              <a:spcBef>
                <a:spcPts val="0"/>
              </a:spcBef>
              <a:spcAft>
                <a:spcPts val="0"/>
              </a:spcAft>
              <a:buNone/>
            </a:pPr>
            <a:r>
              <a:rPr lang="en" sz="1900" b="1">
                <a:solidFill>
                  <a:schemeClr val="dk2"/>
                </a:solidFill>
              </a:rPr>
              <a:t>LCD DISPLAY</a:t>
            </a:r>
            <a:endParaRPr sz="3500" b="1"/>
          </a:p>
        </p:txBody>
      </p:sp>
      <p:sp>
        <p:nvSpPr>
          <p:cNvPr id="172" name="Google Shape;172;p19"/>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3" name="Google Shape;173;p19"/>
          <p:cNvPicPr preferRelativeResize="0"/>
          <p:nvPr/>
        </p:nvPicPr>
        <p:blipFill rotWithShape="1">
          <a:blip r:embed="rId3">
            <a:alphaModFix/>
          </a:blip>
          <a:srcRect l="1590" t="9008" r="-1590"/>
          <a:stretch/>
        </p:blipFill>
        <p:spPr>
          <a:xfrm>
            <a:off x="4638675" y="1212800"/>
            <a:ext cx="3686099" cy="3225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302600" y="293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Circuit diagram</a:t>
            </a:r>
            <a:endParaRPr/>
          </a:p>
        </p:txBody>
      </p:sp>
      <p:pic>
        <p:nvPicPr>
          <p:cNvPr id="179" name="Google Shape;179;p20"/>
          <p:cNvPicPr preferRelativeResize="0"/>
          <p:nvPr/>
        </p:nvPicPr>
        <p:blipFill>
          <a:blip r:embed="rId3">
            <a:alphaModFix/>
          </a:blip>
          <a:stretch>
            <a:fillRect/>
          </a:stretch>
        </p:blipFill>
        <p:spPr>
          <a:xfrm>
            <a:off x="3187950" y="1176712"/>
            <a:ext cx="5546149" cy="3511725"/>
          </a:xfrm>
          <a:prstGeom prst="rect">
            <a:avLst/>
          </a:prstGeom>
          <a:noFill/>
          <a:ln>
            <a:noFill/>
          </a:ln>
        </p:spPr>
      </p:pic>
      <p:pic>
        <p:nvPicPr>
          <p:cNvPr id="180" name="Google Shape;180;p20"/>
          <p:cNvPicPr preferRelativeResize="0"/>
          <p:nvPr/>
        </p:nvPicPr>
        <p:blipFill>
          <a:blip r:embed="rId4">
            <a:alphaModFix/>
          </a:blip>
          <a:stretch>
            <a:fillRect/>
          </a:stretch>
        </p:blipFill>
        <p:spPr>
          <a:xfrm rot="5400000">
            <a:off x="509576" y="1908350"/>
            <a:ext cx="2558449" cy="2558449"/>
          </a:xfrm>
          <a:prstGeom prst="rect">
            <a:avLst/>
          </a:prstGeom>
          <a:noFill/>
          <a:ln>
            <a:noFill/>
          </a:ln>
        </p:spPr>
      </p:pic>
      <p:cxnSp>
        <p:nvCxnSpPr>
          <p:cNvPr id="181" name="Google Shape;181;p20"/>
          <p:cNvCxnSpPr/>
          <p:nvPr/>
        </p:nvCxnSpPr>
        <p:spPr>
          <a:xfrm>
            <a:off x="2444450" y="2591425"/>
            <a:ext cx="4605300" cy="672600"/>
          </a:xfrm>
          <a:prstGeom prst="straightConnector1">
            <a:avLst/>
          </a:prstGeom>
          <a:noFill/>
          <a:ln w="9525" cap="flat" cmpd="sng">
            <a:solidFill>
              <a:srgbClr val="FF0000"/>
            </a:solidFill>
            <a:prstDash val="solid"/>
            <a:round/>
            <a:headEnd type="none" w="med" len="med"/>
            <a:tailEnd type="none" w="med" len="med"/>
          </a:ln>
        </p:spPr>
      </p:cxnSp>
      <p:cxnSp>
        <p:nvCxnSpPr>
          <p:cNvPr id="182" name="Google Shape;182;p20"/>
          <p:cNvCxnSpPr/>
          <p:nvPr/>
        </p:nvCxnSpPr>
        <p:spPr>
          <a:xfrm>
            <a:off x="2444450" y="2932925"/>
            <a:ext cx="4677900" cy="269100"/>
          </a:xfrm>
          <a:prstGeom prst="straightConnector1">
            <a:avLst/>
          </a:prstGeom>
          <a:noFill/>
          <a:ln w="9525" cap="flat" cmpd="sng">
            <a:solidFill>
              <a:srgbClr val="202124"/>
            </a:solidFill>
            <a:prstDash val="solid"/>
            <a:round/>
            <a:headEnd type="none" w="med" len="med"/>
            <a:tailEnd type="none" w="med" len="med"/>
          </a:ln>
        </p:spPr>
      </p:cxnSp>
      <p:cxnSp>
        <p:nvCxnSpPr>
          <p:cNvPr id="183" name="Google Shape;183;p20"/>
          <p:cNvCxnSpPr/>
          <p:nvPr/>
        </p:nvCxnSpPr>
        <p:spPr>
          <a:xfrm>
            <a:off x="2434100" y="2694900"/>
            <a:ext cx="2939100" cy="444900"/>
          </a:xfrm>
          <a:prstGeom prst="straightConnector1">
            <a:avLst/>
          </a:prstGeom>
          <a:noFill/>
          <a:ln w="9525" cap="flat" cmpd="sng">
            <a:solidFill>
              <a:srgbClr val="FF00FF"/>
            </a:solidFill>
            <a:prstDash val="solid"/>
            <a:round/>
            <a:headEnd type="none" w="med" len="med"/>
            <a:tailEnd type="none" w="med" len="med"/>
          </a:ln>
        </p:spPr>
      </p:cxnSp>
      <p:cxnSp>
        <p:nvCxnSpPr>
          <p:cNvPr id="184" name="Google Shape;184;p20"/>
          <p:cNvCxnSpPr/>
          <p:nvPr/>
        </p:nvCxnSpPr>
        <p:spPr>
          <a:xfrm>
            <a:off x="2423750" y="2798400"/>
            <a:ext cx="3011700" cy="341400"/>
          </a:xfrm>
          <a:prstGeom prst="straightConnector1">
            <a:avLst/>
          </a:prstGeom>
          <a:noFill/>
          <a:ln w="9525" cap="flat" cmpd="sng">
            <a:solidFill>
              <a:srgbClr val="38761D"/>
            </a:solidFill>
            <a:prstDash val="solid"/>
            <a:round/>
            <a:headEnd type="none" w="med" len="med"/>
            <a:tailEnd type="none" w="med" len="med"/>
          </a:ln>
        </p:spPr>
      </p:cxnSp>
      <p:sp>
        <p:nvSpPr>
          <p:cNvPr id="185" name="Google Shape;185;p20"/>
          <p:cNvSpPr txBox="1"/>
          <p:nvPr/>
        </p:nvSpPr>
        <p:spPr>
          <a:xfrm>
            <a:off x="1260950" y="1378050"/>
            <a:ext cx="10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GPS sensor</a:t>
            </a:r>
            <a:endParaRPr>
              <a:latin typeface="Calibri"/>
              <a:ea typeface="Calibri"/>
              <a:cs typeface="Calibri"/>
              <a:sym typeface="Calibri"/>
            </a:endParaRPr>
          </a:p>
        </p:txBody>
      </p:sp>
      <p:sp>
        <p:nvSpPr>
          <p:cNvPr id="186" name="Google Shape;186;p20"/>
          <p:cNvSpPr txBox="1"/>
          <p:nvPr/>
        </p:nvSpPr>
        <p:spPr>
          <a:xfrm>
            <a:off x="4390100" y="1556500"/>
            <a:ext cx="6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LCD</a:t>
            </a:r>
            <a:endParaRPr>
              <a:latin typeface="Calibri"/>
              <a:ea typeface="Calibri"/>
              <a:cs typeface="Calibri"/>
              <a:sym typeface="Calibri"/>
            </a:endParaRPr>
          </a:p>
        </p:txBody>
      </p:sp>
      <p:sp>
        <p:nvSpPr>
          <p:cNvPr id="187" name="Google Shape;187;p20"/>
          <p:cNvSpPr txBox="1"/>
          <p:nvPr/>
        </p:nvSpPr>
        <p:spPr>
          <a:xfrm>
            <a:off x="3489725" y="4195525"/>
            <a:ext cx="78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Arduino</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521500" y="536025"/>
            <a:ext cx="75057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RASPBERRY PI</a:t>
            </a:r>
            <a:endParaRPr/>
          </a:p>
        </p:txBody>
      </p:sp>
      <p:sp>
        <p:nvSpPr>
          <p:cNvPr id="193" name="Google Shape;193;p21"/>
          <p:cNvSpPr txBox="1">
            <a:spLocks noGrp="1"/>
          </p:cNvSpPr>
          <p:nvPr>
            <p:ph type="body" idx="1"/>
          </p:nvPr>
        </p:nvSpPr>
        <p:spPr>
          <a:xfrm>
            <a:off x="819150" y="1302550"/>
            <a:ext cx="7505700" cy="313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The Raspberry pi 3 Model B+ has a 64 bit quad-core ARM Cortex-A53 processor running at 1.4 GHz, along with 1GB of RAM, providing power for various tasks. This Raspberry pi acts as gateway for our project. We can send data from arduino to raspberry pi by specifying baud rate and port number.</a:t>
            </a:r>
            <a:endParaRPr sz="1400"/>
          </a:p>
        </p:txBody>
      </p:sp>
      <p:pic>
        <p:nvPicPr>
          <p:cNvPr id="194" name="Google Shape;194;p21"/>
          <p:cNvPicPr preferRelativeResize="0"/>
          <p:nvPr/>
        </p:nvPicPr>
        <p:blipFill>
          <a:blip r:embed="rId3">
            <a:alphaModFix/>
          </a:blip>
          <a:stretch>
            <a:fillRect/>
          </a:stretch>
        </p:blipFill>
        <p:spPr>
          <a:xfrm>
            <a:off x="2593187" y="2413075"/>
            <a:ext cx="3957627" cy="20993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704</Words>
  <Application>Microsoft Office PowerPoint</Application>
  <PresentationFormat>On-screen Show (16:9)</PresentationFormat>
  <Paragraphs>50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Nunito</vt:lpstr>
      <vt:lpstr>Calibri</vt:lpstr>
      <vt:lpstr>Shift</vt:lpstr>
      <vt:lpstr>IOT PROJECT</vt:lpstr>
      <vt:lpstr>Context :</vt:lpstr>
      <vt:lpstr>Introduction</vt:lpstr>
      <vt:lpstr>Gantt diagram</vt:lpstr>
      <vt:lpstr>SENSORS</vt:lpstr>
      <vt:lpstr> IMU ( Inertial measurement unit)</vt:lpstr>
      <vt:lpstr> LCD DISPLAY</vt:lpstr>
      <vt:lpstr>Circuit diagram</vt:lpstr>
      <vt:lpstr>RASPBERRY PI</vt:lpstr>
      <vt:lpstr>Visualization: FIREBASE</vt:lpstr>
      <vt:lpstr>Visualization: HTML web diaplay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dc:title>
  <cp:lastModifiedBy>Fahadh md</cp:lastModifiedBy>
  <cp:revision>1</cp:revision>
  <dcterms:modified xsi:type="dcterms:W3CDTF">2023-05-23T21:26:56Z</dcterms:modified>
</cp:coreProperties>
</file>